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79" r:id="rId6"/>
    <p:sldId id="26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1" r:id="rId16"/>
    <p:sldId id="262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63" r:id="rId32"/>
    <p:sldId id="290" r:id="rId33"/>
    <p:sldId id="289" r:id="rId34"/>
    <p:sldId id="280" r:id="rId35"/>
    <p:sldId id="264" r:id="rId36"/>
  </p:sldIdLst>
  <p:sldSz cx="14630400" cy="8229600"/>
  <p:notesSz cx="8229600" cy="14630400"/>
  <p:embeddedFontLst>
    <p:embeddedFont>
      <p:font typeface="IBM Plex Sans Medium" panose="020B0603050203000203" pitchFamily="34" charset="0"/>
      <p:regular r:id="rId38"/>
    </p:embeddedFont>
    <p:embeddedFont>
      <p:font typeface="Roboto" panose="02000000000000000000" pitchFamily="2" charset="0"/>
      <p:regular r:id="rId39"/>
      <p:bold r:id="rId40"/>
    </p:embeddedFont>
    <p:embeddedFont>
      <p:font typeface="Roboto Bold" panose="02000000000000000000" charset="0"/>
      <p:bold r:id="rId41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FAF5"/>
    <a:srgbClr val="EDF5FF"/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98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14168-6E7B-7E95-D976-6A57FF70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556B2-65C1-B6B7-78FD-01C9FFA9B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5F711-DB95-C90F-DDC8-DF2E56536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58FEF-7F4C-5257-581D-8F2E3A509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8F022-8CFB-7451-9F34-1D5C08C1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BBD0F-59E1-F97C-8A50-A99EBE85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F6962-56DA-87C3-8D11-DB6FC8D35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554C7-94E4-ECCB-E608-2E3867A26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3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2813-96AB-E262-BFE6-F4E0BE17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35FE9-4166-F924-55ED-CCD68B407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7FF06-27CD-2215-B795-5007232A8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9F10-7461-5BBF-C88F-9AD0903DA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5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A9537-C0C7-E24F-6AEC-86A97D12C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86EEB-0E29-222A-B0F8-3C4AB34C8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08FF7-3020-73B5-B0F7-413D529C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E0754-9428-05CA-1017-FEA6D7FDE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1070-FEDE-832E-EBAD-5FEE8876D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1B60D-17C0-6B18-AD38-3770EED97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71996-9A9C-344A-46FF-263DD3D51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C4952-30D7-7046-02D2-4E56FEDD9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7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4BEE2-3086-B665-4244-E84F101D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50EB1-1B63-4252-79FA-20DD26195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D7B14-476D-B2E5-98A8-1ED9FB066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5F71F-99FC-6259-7DE5-FAD10EDC7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9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92D6-5B36-8E2D-9F11-82031ADE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4CD94-EAD6-3192-AD09-24035B9A3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BF7F0-7270-CFB4-CA87-96B351D2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EA454-4DE6-B499-6250-5658E9930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5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708EE-ABAC-9F40-E5B6-63FE84F2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5004E-0A3B-3717-459C-84821E600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EB465-DAC6-448E-9E77-115827A6B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B5A6D-0994-D414-4BDA-1B2677520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6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73D1-14AB-98DA-2674-DD0E9C24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3BCD9-E3CA-5C2C-F3FC-177184DF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A9EC8-06D9-2934-9E3C-D11B4DD9A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DD0DE-8FB4-170A-3025-C7C63F1EF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39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928B1-FF37-1B45-39D7-56CC86C0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806A5-EB16-7A42-5C06-8ED17AE81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D6BAE-527D-705F-0638-F8935882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296C7-15CB-C760-2264-6E01AAE4E5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9B85-DCFE-BF41-432E-B695279C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4C40-60ED-B1B9-5B46-7E2FA411E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21AD7-CEC4-95E3-763D-8D9279607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EC17A-8157-B92F-FBC9-F53C4D36D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0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65391-E716-EE42-B6FD-3274A61D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58C1C-21EB-23A0-A26E-F371AE5FE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9D1D0-A498-434E-F377-050978D07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BE84-05F5-6208-1AE3-72FC8B5B4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1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0A325-40E1-81A9-E9FB-E36CD121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31290-6CE2-B120-F92A-6B9B5963C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60D26-F0AF-D4F0-0DA5-E2B76E179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2B74-30DF-041F-86AD-EDF5AFCC4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68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A483E-EB49-30A9-C445-B9B91118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CCE69-EEFE-11EB-4785-028979FCC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69E2B-325E-D352-38F5-CB7666742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0742-925C-A4F8-3D33-05BB44F86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3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9ED88-84CB-4451-D283-8741A2F6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2B1EA-1B7C-B4A2-7B24-C995C8D0B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4F2DD-5D37-E344-79F9-77A459AEE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232BC-FF87-7674-180E-0B6EDEE8E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2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EB1E-D84A-AFD6-8513-6053F94A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22CDE-F68C-A428-83C7-2C13857CC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9446C-421B-3972-BB8D-67C31550A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DC821-F23F-38FA-5644-5616EE41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22D07-2D30-8CBA-E688-45D714E7D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7BEB4-74D2-87F5-C430-63FF02688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773E4-6F81-44AB-D7D3-141636377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1DFAF-85E0-D7EB-D786-80E6DF6B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41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A83B6-BD83-D4D3-D928-EE63BB49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A4B09-95FD-9354-F1EA-6F2159A60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D1E59-6920-39D3-D6D7-1B8967650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11EF-8F02-AFFA-EAC6-F07E9E514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80EA-8EE9-20B8-4C45-04D90CE8A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B4A8C-1B77-B1BC-19EA-3DC62820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63B52-D37A-D4B2-A271-3A03BE40D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3DFBD-BA59-BFF4-D12A-1C207D527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2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67FE-F0C8-2B3C-DFDC-3EE22696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5D2CD-441F-0C64-A119-A9267D42F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1C7F6-2603-52C5-02BF-796E2C1B1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A8CA0-A27D-32A3-C513-FC26EF95D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4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F707-2553-0659-A7AE-138DC380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FEFB0-F234-3B49-957A-D0FF813B9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4A343-3FC6-D015-4306-7A64EDD8B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A5BF-FF9C-90BA-1A69-9F469FA106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EA9E-DE54-FD27-D821-99DE9777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23249-2EC0-85FF-AE4B-CB92A7599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FF095-89A1-91C4-A4B0-3257E55C9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085E-182A-AC64-89EA-B5A041622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2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8150-100E-45CD-3197-0B0B61BC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A1EFB-A628-D380-1B74-DE30421DA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8E846-1451-F521-4188-27769747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93BC8-1770-96FC-12BB-2DEC42CAD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BDDB2-B9D6-D7B3-8A57-8A84F7A23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FE082-4782-D2A7-31E3-5AB7ECC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AEF92-C5CD-33C9-0136-9C4C72943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379A4-FFC9-EA42-0E25-C8EDA5C82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4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17AC-9572-571D-0200-F1082F65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63AAA-B271-11D2-5299-1A4CB0D79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B5997-92FA-115F-E432-0A8B7F635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7A60-7EA3-3A3A-600B-F2FACCE4A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3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6F756-3EAD-876E-088E-D2E1B41B8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E76B6-8EE3-D99B-FEE9-D76EC2C7B2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660B5-0A36-1FF8-FE7C-05AA38653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6886A-9929-003B-4D54-0256ACD6CC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1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EFCB-94CC-4389-556C-10AEDFB0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A7A98-95EA-B0DA-6977-681A12399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F42F5-3FA6-8B82-FC70-361F1178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B8931-74F4-4D6A-97EA-A81311109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>
    <p:pull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0D889D-4762-7692-BE06-C48102DA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0" r="12246"/>
          <a:stretch/>
        </p:blipFill>
        <p:spPr>
          <a:xfrm>
            <a:off x="7863841" y="0"/>
            <a:ext cx="688293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420" y="148078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Court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369690" y="32557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Presentation for Streamlined Court Operations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2637" y="6470928"/>
            <a:ext cx="3065026" cy="150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i220786 Bilal Khawar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i221293 Saffi Hashir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i221239 Tauha Imran</a:t>
            </a:r>
            <a:endParaRPr lang="en-US" sz="2200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3A8F-74F0-5314-C093-0A5A88F2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E5F91563-4F24-2BE2-5731-EF027DEB0B37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A3FA676-A4B9-C082-F2BA-1202DFFB09C5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3D53C3-F56A-D700-5DC4-BFBF18249F1B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2C4FC0-BF89-8683-729A-1960D239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58" y="1327811"/>
            <a:ext cx="954538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660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D69D8-A154-86AE-D457-C9C4DA39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75CD429F-FE18-1769-63D9-A955B460024C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456997B-13BF-7377-CEF4-C1105D9FB394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7C939-AA54-D9C9-0469-0025E45F7AA0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register&#10;&#10;Description automatically generated">
            <a:extLst>
              <a:ext uri="{FF2B5EF4-FFF2-40B4-BE49-F238E27FC236}">
                <a16:creationId xmlns:a16="http://schemas.microsoft.com/office/drawing/2014/main" id="{EA626177-F133-D51B-2235-4A9C6791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58" y="1556408"/>
            <a:ext cx="9554908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043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79C0D-C4F1-F54B-45E5-10B6E9BD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87DEA8B5-B517-E53D-120B-5F894BD3514D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6EE1AAB-99E8-5186-7563-878E1831A3D5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CC836D-4A56-F4C0-BB21-6437D7B9FA27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24FDB1-0856-3C00-6868-EB932AD0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19" y="1090469"/>
            <a:ext cx="9573961" cy="70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447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3479-33EB-EE02-C0B1-0D982C0B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40E6B487-1244-0CA4-81D8-86C29EFC503E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4E19D88-FD44-91C5-A18E-4E43749104CE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4BA2CD-66B8-2743-39A3-8DF4D932557F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C1EC95-D1A4-1A98-F9DF-A1538A347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35" y="1337337"/>
            <a:ext cx="9526329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018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3A41D-5F6A-A56D-416D-EECEF9AB0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8185EB2C-7B51-4B72-B595-9BEEE781A0DB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FB23C13-6D3D-7D88-ABD6-69C2336E3CA9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349D5E-C51C-55AA-1AD1-3F498DC5268C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5434111D-38DE-D6E6-2DF9-E2BEAFD1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19" y="1005720"/>
            <a:ext cx="10478962" cy="69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784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771" y="773084"/>
            <a:ext cx="3765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Domain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28771" y="1481864"/>
            <a:ext cx="2797308" cy="92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Conceptual model of the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system’s interactions.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2854A-CCC9-DD59-820D-6CC932E089E8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00A30-7F3C-73A0-ABAF-AAADE1CF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35" t="26550" r="5036" b="3231"/>
          <a:stretch/>
        </p:blipFill>
        <p:spPr>
          <a:xfrm>
            <a:off x="4094181" y="0"/>
            <a:ext cx="10536219" cy="822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actors and the system.</a:t>
            </a:r>
            <a:endParaRPr lang="en-US" sz="1750" dirty="0"/>
          </a:p>
        </p:txBody>
      </p:sp>
      <p:pic>
        <p:nvPicPr>
          <p:cNvPr id="8" name="Picture 7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B880C53B-515F-CC47-44F4-6E2F26D0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67" r="7479"/>
          <a:stretch/>
        </p:blipFill>
        <p:spPr>
          <a:xfrm>
            <a:off x="8728363" y="0"/>
            <a:ext cx="5902037" cy="8229600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ED3A0B8-7824-CC4E-5B6E-A36236CC5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9" r="8010"/>
          <a:stretch/>
        </p:blipFill>
        <p:spPr>
          <a:xfrm>
            <a:off x="3635276" y="0"/>
            <a:ext cx="5270269" cy="822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B7DA-36E4-2B81-5820-C8C06FEE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35AFBC8-FEDC-B830-0690-D45F9DC94E98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3A29859-E765-AD06-B8E7-7F0697986406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actors and the system.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9C935-720D-9CC6-3E17-8ABDFBAFD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686" y="0"/>
            <a:ext cx="6592962" cy="82296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306C58-F60B-CDA6-B9A2-8BC021008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13" y="0"/>
            <a:ext cx="60389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53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EE77-03FA-96B4-60BF-AA7FCCB8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9C1D7C7-C1B1-ACEB-84B1-60AB795B82E0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A47841-518C-BAE5-5C18-7F517D840CA6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actors and the system.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32F43-ACF7-AEAD-F592-2666CE13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7" r="7919"/>
          <a:stretch/>
        </p:blipFill>
        <p:spPr>
          <a:xfrm>
            <a:off x="3920551" y="0"/>
            <a:ext cx="5286895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8B47C-F0EF-E95D-59DF-9E18E064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92"/>
          <a:stretch/>
        </p:blipFill>
        <p:spPr>
          <a:xfrm>
            <a:off x="9207446" y="0"/>
            <a:ext cx="551965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540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42CA-8288-36F9-E67F-C932E38A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7DFDB22-DEF6-1B9D-1D9C-74A7185AE57B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7C8349D-079F-4861-F7B5-0390205D2FA5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actors and the system.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CA139-DCCF-2CAA-33F8-4CC40027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0" r="5670"/>
          <a:stretch/>
        </p:blipFill>
        <p:spPr>
          <a:xfrm>
            <a:off x="4474422" y="0"/>
            <a:ext cx="5253645" cy="8229600"/>
          </a:xfrm>
          <a:prstGeom prst="rect">
            <a:avLst/>
          </a:prstGeom>
        </p:spPr>
      </p:pic>
      <p:pic>
        <p:nvPicPr>
          <p:cNvPr id="6" name="Picture 5" descr="A diagram of a project&#10;&#10;Description automatically generated">
            <a:extLst>
              <a:ext uri="{FF2B5EF4-FFF2-40B4-BE49-F238E27FC236}">
                <a16:creationId xmlns:a16="http://schemas.microsoft.com/office/drawing/2014/main" id="{38AECDC3-2B06-2416-31FC-118D65AA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35" r="5079"/>
          <a:stretch/>
        </p:blipFill>
        <p:spPr>
          <a:xfrm>
            <a:off x="9679067" y="0"/>
            <a:ext cx="495133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868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2"/>
          <p:cNvSpPr/>
          <p:nvPr/>
        </p:nvSpPr>
        <p:spPr>
          <a:xfrm>
            <a:off x="946785" y="339459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61173"/>
            <a:ext cx="3307556" cy="748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court efficiency, accessibility, and transparency.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9" name="Text 6"/>
          <p:cNvSpPr/>
          <p:nvPr/>
        </p:nvSpPr>
        <p:spPr>
          <a:xfrm>
            <a:off x="4838462" y="339459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Scope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1373" y="36100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cases, hearings, and court records.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3" name="Text 10"/>
          <p:cNvSpPr/>
          <p:nvPr/>
        </p:nvSpPr>
        <p:spPr>
          <a:xfrm>
            <a:off x="946785" y="5092779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66577" y="535504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court processes, reduce backlog.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7" name="Text 14"/>
          <p:cNvSpPr/>
          <p:nvPr/>
        </p:nvSpPr>
        <p:spPr>
          <a:xfrm>
            <a:off x="4838462" y="5092779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62099"/>
            <a:ext cx="3605039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Modernize the judicial system resolving inefficiencies and manual processes.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4F1C-0835-7763-BE97-9A314DAD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0A64A0-60C0-F04B-998D-421F10F8BE69}"/>
              </a:ext>
            </a:extLst>
          </p:cNvPr>
          <p:cNvSpPr/>
          <p:nvPr/>
        </p:nvSpPr>
        <p:spPr>
          <a:xfrm>
            <a:off x="2892740" y="1"/>
            <a:ext cx="11737660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E123052-9B28-8FCE-C539-3D9C3BD44604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579AFD2-C3E4-02AF-7056-5350AFC129F5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actors and the system.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9818B-5B3A-1568-5D49-B5404D6F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5" r="4316"/>
          <a:stretch/>
        </p:blipFill>
        <p:spPr>
          <a:xfrm>
            <a:off x="2892740" y="99751"/>
            <a:ext cx="5796820" cy="803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DABE0-B3FD-C18C-0C23-187B2F1F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64" t="13386" r="4910" b="1818"/>
          <a:stretch/>
        </p:blipFill>
        <p:spPr>
          <a:xfrm>
            <a:off x="8689560" y="1235868"/>
            <a:ext cx="5940840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35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C4715-23BD-ADC8-7A55-37668F5D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0E8F63-FF55-6834-AD40-CB0EB91DAFAC}"/>
              </a:ext>
            </a:extLst>
          </p:cNvPr>
          <p:cNvSpPr/>
          <p:nvPr/>
        </p:nvSpPr>
        <p:spPr>
          <a:xfrm>
            <a:off x="3416530" y="1"/>
            <a:ext cx="11213870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B66A891-4D9C-4BD8-DEBC-65DD950E2247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BAE79BE-2051-8682-946A-AC54037F749A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AD9E8ABF-9392-DCC7-1CB6-95CEED1E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9" t="4453" r="8432" b="4453"/>
          <a:stretch/>
        </p:blipFill>
        <p:spPr>
          <a:xfrm>
            <a:off x="4488873" y="133662"/>
            <a:ext cx="9260378" cy="80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088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6CC0-7324-A3B8-D13F-EF90AE94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4CB04E-B03D-623C-8181-A992B40D0484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B1480AE-38CD-C45C-DD73-FB67F75BD012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1E5ADDA-B9E7-473D-73D1-C90072CFF7F8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D7C699-2AF9-70D6-56D5-F571EAA6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03" y="1"/>
            <a:ext cx="1145008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839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33B6-89F3-6F81-1F27-26A58711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B592D7-5B1E-4587-7E20-BD5A1D43A001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57A1BE5-5E00-3A9C-44EC-2A308D13A65B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9E6FB97-0320-4086-E73B-D23A99B8D67F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6BF0F-49DB-8E8F-30D1-B4C659CE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45" y="1"/>
            <a:ext cx="79394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6900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F1A7-9D00-1FEC-A0EA-BF3249BE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194B23-3289-0A26-10F4-5FA0A7FD7F38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F6ACD24-18CB-F62A-FCC5-DB19AD7B8532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3619BEA-38A2-6962-FD04-9FEA0D4D518A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25E8A-C7CB-E0AE-30EB-DA212FCA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9" r="3955" b="678"/>
          <a:stretch/>
        </p:blipFill>
        <p:spPr>
          <a:xfrm>
            <a:off x="3699162" y="366421"/>
            <a:ext cx="10823172" cy="74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8259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7FBA-4123-D7D9-66CE-8C2F8ACA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22958C-BCF2-2BA7-165F-FEC0454196DA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0D0E5AF-109B-0BB5-C11E-F2032DD9156B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5AB67ED-6D72-80F6-1A2A-9A6F958F742C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C19B-0429-7C43-782B-A0FDD608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9" y="0"/>
            <a:ext cx="85590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909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E8899-0CC7-0A64-299F-8584BA14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CADFF6-FEF8-48F3-F3EE-09CA6504BB2A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6499858-65E3-D555-338A-F8DFF36D55A4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6C46FED-C932-8189-8D73-47C88CD34E9F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E4756-1028-2F9E-A060-4FE0A7BB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71" y="1"/>
            <a:ext cx="84189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9021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6D11-5521-BDBC-7533-EBDA1D10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5734F5-7A4D-C875-86F4-4089D19B0BD9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8B0D85B-3EE4-6FC4-3062-65FDD63DCC73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1FBF0BD-4B3C-AB96-5A76-AA2C3729BA7F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FE1D-918A-2CA4-2438-280BB1EB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401" y="-1"/>
            <a:ext cx="82419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5336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F57B0-D95F-0D73-D895-5A90951E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6C10C0-5305-78AE-EFD2-B6A131F1AF9E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FF39641-8BBE-9C63-EEFC-CB1938B16683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F2FD7C9-E357-4D55-3C99-F2BDDD5FF43A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FA377-27CC-084A-B558-5ED5676C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87" y="-1"/>
            <a:ext cx="90253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9238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EE33B-BD68-EC9C-46E2-C178914DC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996A47-34BE-F7A2-9A1B-42B9373CED41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A906851-C9E9-C41E-35CE-F6A0F882950B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75091E3-43D3-F765-5FD5-DD08B1364DA7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1CCB79-E9DE-AADE-E932-25B4E37A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5" t="-3030" r="1136" b="3030"/>
          <a:stretch/>
        </p:blipFill>
        <p:spPr>
          <a:xfrm>
            <a:off x="3961605" y="-249382"/>
            <a:ext cx="106687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338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077" y="855186"/>
            <a:ext cx="6222152" cy="1052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Overall Description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601078" y="2915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</a:rPr>
              <a:t>Product Perspective</a:t>
            </a:r>
          </a:p>
        </p:txBody>
      </p:sp>
      <p:sp>
        <p:nvSpPr>
          <p:cNvPr id="4" name="Text 2"/>
          <p:cNvSpPr/>
          <p:nvPr/>
        </p:nvSpPr>
        <p:spPr>
          <a:xfrm>
            <a:off x="601077" y="338899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system for court administration.</a:t>
            </a:r>
          </a:p>
        </p:txBody>
      </p:sp>
      <p:sp>
        <p:nvSpPr>
          <p:cNvPr id="5" name="Text 3"/>
          <p:cNvSpPr/>
          <p:nvPr/>
        </p:nvSpPr>
        <p:spPr>
          <a:xfrm>
            <a:off x="601077" y="5021725"/>
            <a:ext cx="4443229" cy="560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</a:rPr>
              <a:t>Product Functions</a:t>
            </a:r>
          </a:p>
        </p:txBody>
      </p:sp>
      <p:sp>
        <p:nvSpPr>
          <p:cNvPr id="6" name="Text 4"/>
          <p:cNvSpPr/>
          <p:nvPr/>
        </p:nvSpPr>
        <p:spPr>
          <a:xfrm>
            <a:off x="601077" y="5518780"/>
            <a:ext cx="5789889" cy="2071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management</a:t>
            </a: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 Handling</a:t>
            </a: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Scheduling/Calendar Management</a:t>
            </a: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</a:t>
            </a:r>
          </a:p>
          <a:p>
            <a:pPr marL="342900" indent="-342900">
              <a:lnSpc>
                <a:spcPts val="2850"/>
              </a:lnSpc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Reporting &amp; Analytics</a:t>
            </a:r>
          </a:p>
        </p:txBody>
      </p:sp>
      <p:sp>
        <p:nvSpPr>
          <p:cNvPr id="7" name="Text 5"/>
          <p:cNvSpPr/>
          <p:nvPr/>
        </p:nvSpPr>
        <p:spPr>
          <a:xfrm>
            <a:off x="7385932" y="2932950"/>
            <a:ext cx="2835235" cy="56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 Cases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7169801" y="3388995"/>
            <a:ext cx="6859521" cy="371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and Schedule Case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and Manage Updates and Notifications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and Monitor Case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 with a Bar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Submit a Document or Transcript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a Hearing or Witness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a Document and Log Judgement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IT system maintenance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Re-Open Case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337E8-0E70-89DE-94F1-8103282383F6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AD020-CA0E-3788-F050-59AEAD0E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8FA04-7573-249E-FF0C-711903267394}"/>
              </a:ext>
            </a:extLst>
          </p:cNvPr>
          <p:cNvSpPr/>
          <p:nvPr/>
        </p:nvSpPr>
        <p:spPr>
          <a:xfrm>
            <a:off x="3591098" y="1"/>
            <a:ext cx="11039301" cy="822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8B8A26C-6995-0D34-02E0-A5372D04F4AA}"/>
              </a:ext>
            </a:extLst>
          </p:cNvPr>
          <p:cNvSpPr/>
          <p:nvPr/>
        </p:nvSpPr>
        <p:spPr>
          <a:xfrm>
            <a:off x="169307" y="366420"/>
            <a:ext cx="693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Sequence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2C7673F-B7D6-9145-5761-18E846369D62}"/>
              </a:ext>
            </a:extLst>
          </p:cNvPr>
          <p:cNvSpPr/>
          <p:nvPr/>
        </p:nvSpPr>
        <p:spPr>
          <a:xfrm>
            <a:off x="302311" y="24461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Interaction between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7C0C2-F385-7D68-DFA9-A262EF8B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0" r="2066" b="1907"/>
          <a:stretch/>
        </p:blipFill>
        <p:spPr>
          <a:xfrm>
            <a:off x="3626112" y="1302370"/>
            <a:ext cx="10987154" cy="56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3585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96997E-63FE-6DF8-8782-30B137E6C528}"/>
              </a:ext>
            </a:extLst>
          </p:cNvPr>
          <p:cNvSpPr/>
          <p:nvPr/>
        </p:nvSpPr>
        <p:spPr>
          <a:xfrm>
            <a:off x="-1" y="1631870"/>
            <a:ext cx="14630401" cy="6597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" name="Text 0"/>
          <p:cNvSpPr/>
          <p:nvPr/>
        </p:nvSpPr>
        <p:spPr>
          <a:xfrm>
            <a:off x="328278" y="395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 Case Package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28278" y="9230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 of the system’s packages 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EA157-90BA-E798-E6B1-D43698A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66" y="1813321"/>
            <a:ext cx="11812725" cy="623479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B4907-C210-BD76-8E1F-4BEE281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C2B74C3-5D58-17F6-3AAC-640C761065F4}"/>
              </a:ext>
            </a:extLst>
          </p:cNvPr>
          <p:cNvSpPr/>
          <p:nvPr/>
        </p:nvSpPr>
        <p:spPr>
          <a:xfrm>
            <a:off x="170378" y="6010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UML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Package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1D794A5-D9C6-6C46-A5FA-C638C34B614B}"/>
              </a:ext>
            </a:extLst>
          </p:cNvPr>
          <p:cNvSpPr/>
          <p:nvPr/>
        </p:nvSpPr>
        <p:spPr>
          <a:xfrm>
            <a:off x="288638" y="28994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 of the system’s packages 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9FCFE-C606-7FC6-DABF-86ACDFD7ADB7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F22840-008C-5B0B-7FFF-B9ADE4F40CD7}"/>
              </a:ext>
            </a:extLst>
          </p:cNvPr>
          <p:cNvSpPr/>
          <p:nvPr/>
        </p:nvSpPr>
        <p:spPr>
          <a:xfrm>
            <a:off x="4505498" y="1"/>
            <a:ext cx="10124903" cy="8224912"/>
          </a:xfrm>
          <a:prstGeom prst="rect">
            <a:avLst/>
          </a:prstGeom>
          <a:solidFill>
            <a:srgbClr val="D7FAF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082F8-DC6D-5309-1D50-D22C2CBD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65" y="869891"/>
            <a:ext cx="9204497" cy="6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2571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D37F7-6D30-26B5-8500-CC8C98D63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077591F-530F-1D85-7F6A-6D6F56027D91}"/>
              </a:ext>
            </a:extLst>
          </p:cNvPr>
          <p:cNvSpPr/>
          <p:nvPr/>
        </p:nvSpPr>
        <p:spPr>
          <a:xfrm>
            <a:off x="328278" y="9230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Deployment 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3E2EB1-EE38-16D8-4038-43F9D4B9A8B9}"/>
              </a:ext>
            </a:extLst>
          </p:cNvPr>
          <p:cNvSpPr/>
          <p:nvPr/>
        </p:nvSpPr>
        <p:spPr>
          <a:xfrm>
            <a:off x="328278" y="14504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 of the system's physical components.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2F2B5-CC6D-1DCE-CC9B-7A7A00D277CD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52253-D1F2-A75C-2844-304F8F92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079"/>
          <a:stretch/>
        </p:blipFill>
        <p:spPr>
          <a:xfrm>
            <a:off x="-2" y="2809702"/>
            <a:ext cx="14630401" cy="55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3254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F2C53-45D5-172A-E00B-AA6AD3CD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4496F36-5024-9F95-C704-CDB7A2DAD79B}"/>
              </a:ext>
            </a:extLst>
          </p:cNvPr>
          <p:cNvSpPr/>
          <p:nvPr/>
        </p:nvSpPr>
        <p:spPr>
          <a:xfrm>
            <a:off x="328278" y="923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Component 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F9D5F9-8440-77EC-3743-6BBA31DEC324}"/>
              </a:ext>
            </a:extLst>
          </p:cNvPr>
          <p:cNvSpPr/>
          <p:nvPr/>
        </p:nvSpPr>
        <p:spPr>
          <a:xfrm>
            <a:off x="328278" y="14504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 of the system's components.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6833B7-C9C6-00C7-3E2F-860D0CF6A1F0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1E77D-D026-C7E8-DBE7-868A841B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09" r="-1412" b="4653"/>
          <a:stretch/>
        </p:blipFill>
        <p:spPr>
          <a:xfrm>
            <a:off x="-1" y="2454166"/>
            <a:ext cx="14836877" cy="57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96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CE86-16C0-2C78-6CF6-72CE9A51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B0A67B-F636-BB2D-BAA8-0FC55EEF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E4B94AD-7161-48C6-3854-0171C062E501}"/>
              </a:ext>
            </a:extLst>
          </p:cNvPr>
          <p:cNvSpPr/>
          <p:nvPr/>
        </p:nvSpPr>
        <p:spPr>
          <a:xfrm>
            <a:off x="641390" y="3561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6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4378427-D1C1-DD47-753D-4BC1A7A86ED4}"/>
              </a:ext>
            </a:extLst>
          </p:cNvPr>
          <p:cNvSpPr/>
          <p:nvPr/>
        </p:nvSpPr>
        <p:spPr>
          <a:xfrm>
            <a:off x="641390" y="46102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Feel free to ask any questions.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713397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C6FE6-5E10-D839-B73F-B79543DEB08D}"/>
              </a:ext>
            </a:extLst>
          </p:cNvPr>
          <p:cNvSpPr/>
          <p:nvPr/>
        </p:nvSpPr>
        <p:spPr>
          <a:xfrm>
            <a:off x="0" y="1515445"/>
            <a:ext cx="14630401" cy="6714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0"/>
          <p:cNvSpPr/>
          <p:nvPr/>
        </p:nvSpPr>
        <p:spPr>
          <a:xfrm>
            <a:off x="261776" y="270826"/>
            <a:ext cx="5793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 Case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61776" y="798153"/>
            <a:ext cx="77201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representation of system functionality.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170D8-09BF-4BEA-C6FB-6582A573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8" t="15152" r="2141" b="2424"/>
          <a:stretch/>
        </p:blipFill>
        <p:spPr>
          <a:xfrm>
            <a:off x="1886296" y="1696896"/>
            <a:ext cx="10857808" cy="6401715"/>
          </a:xfrm>
          <a:prstGeom prst="rect">
            <a:avLst/>
          </a:prstGeom>
          <a:ln w="76200">
            <a:noFill/>
          </a:ln>
          <a:effectLst/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63FD-19DF-B763-0A0B-AAD4A409B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57ECDB-262B-C9E3-A1BF-F2069BAD4122}"/>
              </a:ext>
            </a:extLst>
          </p:cNvPr>
          <p:cNvSpPr/>
          <p:nvPr/>
        </p:nvSpPr>
        <p:spPr>
          <a:xfrm>
            <a:off x="0" y="1515445"/>
            <a:ext cx="14630401" cy="6714155"/>
          </a:xfrm>
          <a:prstGeom prst="rect">
            <a:avLst/>
          </a:prstGeom>
          <a:solidFill>
            <a:srgbClr val="E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BA06B76-D353-ABA3-BA9E-B5D3AD164A21}"/>
              </a:ext>
            </a:extLst>
          </p:cNvPr>
          <p:cNvSpPr/>
          <p:nvPr/>
        </p:nvSpPr>
        <p:spPr>
          <a:xfrm>
            <a:off x="328278" y="2752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 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301B5B3-B9E0-5290-D589-E568374B4100}"/>
              </a:ext>
            </a:extLst>
          </p:cNvPr>
          <p:cNvSpPr/>
          <p:nvPr/>
        </p:nvSpPr>
        <p:spPr>
          <a:xfrm>
            <a:off x="415639" y="758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 of Classes.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AF728-F30D-3108-0319-7DE8FEB8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3" t="9371" r="6251"/>
          <a:stretch/>
        </p:blipFill>
        <p:spPr>
          <a:xfrm>
            <a:off x="1255222" y="1619637"/>
            <a:ext cx="12119956" cy="6327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0E2E73-C01F-A1CB-625E-01304C077038}"/>
              </a:ext>
            </a:extLst>
          </p:cNvPr>
          <p:cNvSpPr/>
          <p:nvPr/>
        </p:nvSpPr>
        <p:spPr>
          <a:xfrm>
            <a:off x="11475797" y="1619637"/>
            <a:ext cx="2626822" cy="209163"/>
          </a:xfrm>
          <a:prstGeom prst="rect">
            <a:avLst/>
          </a:prstGeom>
          <a:solidFill>
            <a:srgbClr val="ED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933733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Nonfunctional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01622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2"/>
          <p:cNvSpPr/>
          <p:nvPr/>
        </p:nvSpPr>
        <p:spPr>
          <a:xfrm>
            <a:off x="6507004" y="2728436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Requirements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must be responsive and scalable.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01622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5"/>
          <p:cNvSpPr/>
          <p:nvPr/>
        </p:nvSpPr>
        <p:spPr>
          <a:xfrm>
            <a:off x="10398681" y="2728436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Requirements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1885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security is a top priority.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Software Quality Attributes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18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Reliability, maintainability, and usability.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Interfaces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and accessible for all users.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4BEEC4-50B2-0CD0-6316-A5A87B72C9D6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45FC-79BD-4CF1-CC7F-3A74C7D7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9E145EA8-CBC8-0DBB-4EDA-8A7E6BE9BFAB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AC36A46-670B-8ABC-935D-DEE927B5F1D5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4E3CF8-36BC-6891-A4C5-BD5C4FDEF0DE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7CD45E2-B3CD-93A9-8F0D-723A7875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1" y="1311520"/>
            <a:ext cx="6616660" cy="3804129"/>
          </a:xfrm>
          <a:prstGeom prst="rect">
            <a:avLst/>
          </a:prstGeom>
        </p:spPr>
      </p:pic>
      <p:pic>
        <p:nvPicPr>
          <p:cNvPr id="22" name="Picture 2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B206E74-5F92-13F3-4BED-87CC338F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85885"/>
            <a:ext cx="7029294" cy="40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4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B661-3BA6-5A0B-5520-01BE8BE2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4B464A75-B941-2097-95E8-A19843415362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890F43D-E844-38B4-914F-8E7D15A3B155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2CAC9D-B680-7053-64B5-8F8DE5AA4DEA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8FA3F4-0D07-B82E-2CFE-75E9A9A2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72" y="1301595"/>
            <a:ext cx="953585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286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36539-316B-3805-EEDD-6F05E471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DA5C5405-96F9-C2C7-F7E3-E389AD229879}"/>
              </a:ext>
            </a:extLst>
          </p:cNvPr>
          <p:cNvSpPr/>
          <p:nvPr/>
        </p:nvSpPr>
        <p:spPr>
          <a:xfrm>
            <a:off x="208717" y="137279"/>
            <a:ext cx="5353883" cy="815221"/>
          </a:xfrm>
          <a:prstGeom prst="roundRect">
            <a:avLst>
              <a:gd name="adj" fmla="val 168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58149F2-5E57-2A13-60E3-7FC8B79C94DF}"/>
              </a:ext>
            </a:extLst>
          </p:cNvPr>
          <p:cNvSpPr/>
          <p:nvPr/>
        </p:nvSpPr>
        <p:spPr>
          <a:xfrm>
            <a:off x="450890" y="190499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Interface Preview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7A796-0831-19C3-DA6C-309E37A7127D}"/>
              </a:ext>
            </a:extLst>
          </p:cNvPr>
          <p:cNvSpPr/>
          <p:nvPr/>
        </p:nvSpPr>
        <p:spPr>
          <a:xfrm>
            <a:off x="12003578" y="7348451"/>
            <a:ext cx="2626822" cy="881149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 descr="A screenshot of a court administrator's menu&#10;&#10;Description automatically generated">
            <a:extLst>
              <a:ext uri="{FF2B5EF4-FFF2-40B4-BE49-F238E27FC236}">
                <a16:creationId xmlns:a16="http://schemas.microsoft.com/office/drawing/2014/main" id="{F622C678-53C0-8048-59E0-24B60154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02" y="1286335"/>
            <a:ext cx="5027522" cy="31127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E103DF-000F-7B92-AFC6-E13416D8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22" y="4584886"/>
            <a:ext cx="5151682" cy="3202270"/>
          </a:xfrm>
          <a:prstGeom prst="rect">
            <a:avLst/>
          </a:prstGeom>
        </p:spPr>
      </p:pic>
      <p:pic>
        <p:nvPicPr>
          <p:cNvPr id="9" name="Picture 8" descr="A screenshot of a lawyer menu&#10;&#10;Description automatically generated">
            <a:extLst>
              <a:ext uri="{FF2B5EF4-FFF2-40B4-BE49-F238E27FC236}">
                <a16:creationId xmlns:a16="http://schemas.microsoft.com/office/drawing/2014/main" id="{0F21C9BF-92FA-6A0C-F790-0FA6A02A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698" y="4584886"/>
            <a:ext cx="5374433" cy="3327958"/>
          </a:xfrm>
          <a:prstGeom prst="rect">
            <a:avLst/>
          </a:prstGeom>
        </p:spPr>
      </p:pic>
      <p:pic>
        <p:nvPicPr>
          <p:cNvPr id="11" name="Picture 10" descr="A screenshot of a menu&#10;&#10;Description automatically generated">
            <a:extLst>
              <a:ext uri="{FF2B5EF4-FFF2-40B4-BE49-F238E27FC236}">
                <a16:creationId xmlns:a16="http://schemas.microsoft.com/office/drawing/2014/main" id="{3F37DCAF-65AC-75CE-2C69-0BEB4EE64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68" y="1286335"/>
            <a:ext cx="5078921" cy="31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946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405</Words>
  <Application>Microsoft Office PowerPoint</Application>
  <PresentationFormat>Custom</PresentationFormat>
  <Paragraphs>175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Roboto</vt:lpstr>
      <vt:lpstr>Arial</vt:lpstr>
      <vt:lpstr>Roboto Bold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Dr. Imran  Ihsan</cp:lastModifiedBy>
  <cp:revision>15</cp:revision>
  <dcterms:created xsi:type="dcterms:W3CDTF">2024-11-27T12:43:55Z</dcterms:created>
  <dcterms:modified xsi:type="dcterms:W3CDTF">2024-11-27T14:59:54Z</dcterms:modified>
</cp:coreProperties>
</file>